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  <c:pt idx="7">
                  <c:v>37</c:v>
                </c:pt>
                <c:pt idx="8">
                  <c:v>37</c:v>
                </c:pt>
                <c:pt idx="9">
                  <c:v>38</c:v>
                </c:pt>
                <c:pt idx="10">
                  <c:v>49</c:v>
                </c:pt>
                <c:pt idx="11">
                  <c:v>51</c:v>
                </c:pt>
                <c:pt idx="12">
                  <c:v>51</c:v>
                </c:pt>
                <c:pt idx="13">
                  <c:v>61</c:v>
                </c:pt>
                <c:pt idx="14">
                  <c:v>78</c:v>
                </c:pt>
                <c:pt idx="15">
                  <c:v>91</c:v>
                </c:pt>
                <c:pt idx="16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693616"/>
        <c:axId val="-1923702864"/>
      </c:barChart>
      <c:catAx>
        <c:axId val="-1923693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702864"/>
        <c:crosses val="autoZero"/>
        <c:auto val="1"/>
        <c:lblAlgn val="ctr"/>
        <c:lblOffset val="100"/>
        <c:noMultiLvlLbl val="0"/>
      </c:catAx>
      <c:valAx>
        <c:axId val="-192370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2369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2020г.'!$A$33:$A$39</c:f>
              <c:strCache>
                <c:ptCount val="7"/>
                <c:pt idx="0">
                  <c:v>Акмолинская область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г.Алматы</c:v>
                </c:pt>
                <c:pt idx="6">
                  <c:v>Костанайская область</c:v>
                </c:pt>
              </c:strCache>
            </c:strRef>
          </c:cat>
          <c:val>
            <c:numRef>
              <c:f>'Одобренные РФ 2020г.'!$B$33:$B$39</c:f>
              <c:numCache>
                <c:formatCode>_-* #\ ##0_р_._-;\-* #\ ##0_р_._-;_-* "-"??_р_._-;_-@_-</c:formatCode>
                <c:ptCount val="7"/>
                <c:pt idx="0">
                  <c:v>9431200</c:v>
                </c:pt>
                <c:pt idx="1">
                  <c:v>12345000</c:v>
                </c:pt>
                <c:pt idx="2">
                  <c:v>20648000</c:v>
                </c:pt>
                <c:pt idx="3">
                  <c:v>30000000</c:v>
                </c:pt>
                <c:pt idx="4">
                  <c:v>41100600</c:v>
                </c:pt>
                <c:pt idx="5">
                  <c:v>63500000</c:v>
                </c:pt>
                <c:pt idx="6">
                  <c:v>79969621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694704"/>
        <c:axId val="-1923688720"/>
      </c:barChart>
      <c:catAx>
        <c:axId val="-1923694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1923688720"/>
        <c:crosses val="autoZero"/>
        <c:auto val="1"/>
        <c:lblAlgn val="ctr"/>
        <c:lblOffset val="100"/>
        <c:noMultiLvlLbl val="0"/>
      </c:catAx>
      <c:valAx>
        <c:axId val="-192368872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2369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"Банк ЦентрКредит"</c:v>
                </c:pt>
                <c:pt idx="1">
                  <c:v>АО "Евразийский банк"</c:v>
                </c:pt>
                <c:pt idx="2">
                  <c:v>First Heartland Jysan Bank</c:v>
                </c:pt>
                <c:pt idx="3">
                  <c:v>АО ДБ "Альфа Банк"</c:v>
                </c:pt>
                <c:pt idx="4">
                  <c:v>АО "ForteBank"</c:v>
                </c:pt>
                <c:pt idx="5">
                  <c:v>ДБ АО "Сбербанк"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23703408"/>
        <c:axId val="-1923697968"/>
      </c:barChart>
      <c:catAx>
        <c:axId val="-192370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697968"/>
        <c:crosses val="autoZero"/>
        <c:auto val="1"/>
        <c:lblAlgn val="ctr"/>
        <c:lblOffset val="100"/>
        <c:noMultiLvlLbl val="0"/>
      </c:catAx>
      <c:valAx>
        <c:axId val="-1923697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23703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АО "Банк ЦентрКредит"</c:v>
                </c:pt>
                <c:pt idx="1">
                  <c:v>ДБ АО "Сбербанк"</c:v>
                </c:pt>
                <c:pt idx="2">
                  <c:v>First Heartland Jysan Bank</c:v>
                </c:pt>
                <c:pt idx="3">
                  <c:v>АО "ForteBank"</c:v>
                </c:pt>
                <c:pt idx="4">
                  <c:v>АО ДБ "Альфа Банк"</c:v>
                </c:pt>
                <c:pt idx="5">
                  <c:v>АО "Евразийский банк"</c:v>
                </c:pt>
              </c:strCache>
            </c:strRef>
          </c:cat>
          <c:val>
            <c:numRef>
              <c:f>одобр.бву!$D$29:$D$34</c:f>
              <c:numCache>
                <c:formatCode>_-* #\ ##0_р_._-;\-* #\ ##0_р_._-;_-* "-"??_р_._-;_-@_-</c:formatCode>
                <c:ptCount val="6"/>
                <c:pt idx="0">
                  <c:v>17500000</c:v>
                </c:pt>
                <c:pt idx="1">
                  <c:v>28448600</c:v>
                </c:pt>
                <c:pt idx="2">
                  <c:v>38148000</c:v>
                </c:pt>
                <c:pt idx="3">
                  <c:v>50000000</c:v>
                </c:pt>
                <c:pt idx="4">
                  <c:v>59397821</c:v>
                </c:pt>
                <c:pt idx="5">
                  <c:v>63500000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41639504"/>
        <c:axId val="-1841636784"/>
      </c:barChart>
      <c:catAx>
        <c:axId val="-184163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841636784"/>
        <c:crosses val="autoZero"/>
        <c:auto val="1"/>
        <c:lblAlgn val="ctr"/>
        <c:lblOffset val="100"/>
        <c:noMultiLvlLbl val="0"/>
      </c:catAx>
      <c:valAx>
        <c:axId val="-184163678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841639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088364884833813"/>
          <c:y val="4.0578244921862953E-2"/>
          <c:w val="0.51878277979136023"/>
          <c:h val="0.777919427919736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5327548961079839E-3"/>
          <c:y val="6.5480257682705045E-2"/>
          <c:w val="0.33137889712159235"/>
          <c:h val="0.87568391005298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Костанайская область</c:v>
                </c:pt>
                <c:pt idx="9">
                  <c:v>Туркестанская область</c:v>
                </c:pt>
                <c:pt idx="10">
                  <c:v>Актюбинская область</c:v>
                </c:pt>
                <c:pt idx="11">
                  <c:v>Акмолинская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329382772.33000004</c:v>
                </c:pt>
                <c:pt idx="1">
                  <c:v>438876308</c:v>
                </c:pt>
                <c:pt idx="2">
                  <c:v>516239138.95999998</c:v>
                </c:pt>
                <c:pt idx="3">
                  <c:v>519648445.68000001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873413158</c:v>
                </c:pt>
                <c:pt idx="7">
                  <c:v>898166688.32000005</c:v>
                </c:pt>
                <c:pt idx="8">
                  <c:v>1230716060</c:v>
                </c:pt>
                <c:pt idx="9">
                  <c:v>1260958660</c:v>
                </c:pt>
                <c:pt idx="10">
                  <c:v>1286381836</c:v>
                </c:pt>
                <c:pt idx="11">
                  <c:v>1303409000</c:v>
                </c:pt>
                <c:pt idx="12">
                  <c:v>1352619514</c:v>
                </c:pt>
                <c:pt idx="13">
                  <c:v>1523023583.3299999</c:v>
                </c:pt>
                <c:pt idx="14">
                  <c:v>1998348774</c:v>
                </c:pt>
                <c:pt idx="15">
                  <c:v>2545606494.5100002</c:v>
                </c:pt>
                <c:pt idx="16" formatCode="_-* #\ ##0.00_р_._-;\-* #\ ##0.00_р_._-;_-* &quot;-&quot;??_р_._-;_-@_-">
                  <c:v>5506126098.8600006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695792"/>
        <c:axId val="-1923700144"/>
      </c:barChart>
      <c:catAx>
        <c:axId val="-1923695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700144"/>
        <c:crosses val="autoZero"/>
        <c:auto val="1"/>
        <c:lblAlgn val="ctr"/>
        <c:lblOffset val="100"/>
        <c:noMultiLvlLbl val="0"/>
      </c:catAx>
      <c:valAx>
        <c:axId val="-192370014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23695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42</c:v>
                </c:pt>
                <c:pt idx="13">
                  <c:v>50</c:v>
                </c:pt>
                <c:pt idx="14">
                  <c:v>55</c:v>
                </c:pt>
                <c:pt idx="15">
                  <c:v>76</c:v>
                </c:pt>
                <c:pt idx="16">
                  <c:v>78</c:v>
                </c:pt>
                <c:pt idx="17">
                  <c:v>121</c:v>
                </c:pt>
                <c:pt idx="18">
                  <c:v>137</c:v>
                </c:pt>
                <c:pt idx="19">
                  <c:v>143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42</c:v>
                </c:pt>
                <c:pt idx="13">
                  <c:v>50</c:v>
                </c:pt>
                <c:pt idx="14">
                  <c:v>55</c:v>
                </c:pt>
                <c:pt idx="15">
                  <c:v>76</c:v>
                </c:pt>
                <c:pt idx="16">
                  <c:v>78</c:v>
                </c:pt>
                <c:pt idx="17">
                  <c:v>121</c:v>
                </c:pt>
                <c:pt idx="18">
                  <c:v>137</c:v>
                </c:pt>
                <c:pt idx="19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102016"/>
        <c:axId val="-25105824"/>
      </c:barChart>
      <c:catAx>
        <c:axId val="-25102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5105824"/>
        <c:crosses val="autoZero"/>
        <c:auto val="1"/>
        <c:lblAlgn val="ctr"/>
        <c:lblOffset val="100"/>
        <c:noMultiLvlLbl val="0"/>
      </c:catAx>
      <c:valAx>
        <c:axId val="-2510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102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340662222.32999998</c:v>
                </c:pt>
                <c:pt idx="11">
                  <c:v>714804377</c:v>
                </c:pt>
                <c:pt idx="12">
                  <c:v>1696283188.3299999</c:v>
                </c:pt>
                <c:pt idx="13">
                  <c:v>1901022790</c:v>
                </c:pt>
                <c:pt idx="14">
                  <c:v>1902669918.4099998</c:v>
                </c:pt>
                <c:pt idx="15">
                  <c:v>2247899247.5500002</c:v>
                </c:pt>
                <c:pt idx="16">
                  <c:v>2617114420</c:v>
                </c:pt>
                <c:pt idx="17">
                  <c:v>2742067609</c:v>
                </c:pt>
                <c:pt idx="18">
                  <c:v>3721486500.8599992</c:v>
                </c:pt>
                <c:pt idx="19">
                  <c:v>4255315494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104192"/>
        <c:axId val="-25103104"/>
      </c:barChart>
      <c:catAx>
        <c:axId val="-25104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5103104"/>
        <c:crosses val="autoZero"/>
        <c:auto val="1"/>
        <c:lblAlgn val="ctr"/>
        <c:lblOffset val="100"/>
        <c:noMultiLvlLbl val="0"/>
      </c:catAx>
      <c:valAx>
        <c:axId val="-251031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25104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СКО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Павлодарская область</c:v>
                </c:pt>
                <c:pt idx="4">
                  <c:v>Атырауская область</c:v>
                </c:pt>
                <c:pt idx="5">
                  <c:v>Актюбинская область</c:v>
                </c:pt>
                <c:pt idx="6">
                  <c:v>Туркестанская область</c:v>
                </c:pt>
                <c:pt idx="7">
                  <c:v>ЗКО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Жамбылская область</c:v>
                </c:pt>
                <c:pt idx="11">
                  <c:v>Акмолинская область</c:v>
                </c:pt>
                <c:pt idx="12">
                  <c:v>г.Нур-Султан</c:v>
                </c:pt>
                <c:pt idx="13">
                  <c:v>Костанайская область</c:v>
                </c:pt>
                <c:pt idx="14">
                  <c:v>г.Алматы</c:v>
                </c:pt>
                <c:pt idx="15">
                  <c:v>ВКО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10</c:v>
                </c:pt>
                <c:pt idx="13">
                  <c:v>16</c:v>
                </c:pt>
                <c:pt idx="14">
                  <c:v>16</c:v>
                </c:pt>
                <c:pt idx="15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701776"/>
        <c:axId val="-1923691440"/>
      </c:barChart>
      <c:catAx>
        <c:axId val="-1923701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691440"/>
        <c:crosses val="autoZero"/>
        <c:auto val="1"/>
        <c:lblAlgn val="ctr"/>
        <c:lblOffset val="100"/>
        <c:noMultiLvlLbl val="0"/>
      </c:catAx>
      <c:valAx>
        <c:axId val="-192369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23701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Лист4!$A$26:$A$41</c:f>
              <c:strCache>
                <c:ptCount val="16"/>
                <c:pt idx="0">
                  <c:v>СКО</c:v>
                </c:pt>
                <c:pt idx="1">
                  <c:v>Атырауская область</c:v>
                </c:pt>
                <c:pt idx="2">
                  <c:v>Актюбинская область</c:v>
                </c:pt>
                <c:pt idx="3">
                  <c:v>г.Шымкент</c:v>
                </c:pt>
                <c:pt idx="4">
                  <c:v>Кызылординская область</c:v>
                </c:pt>
                <c:pt idx="5">
                  <c:v>Павлодарская область</c:v>
                </c:pt>
                <c:pt idx="6">
                  <c:v>Жамбылская область</c:v>
                </c:pt>
                <c:pt idx="7">
                  <c:v>Туркестанская область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ЗКО</c:v>
                </c:pt>
                <c:pt idx="12">
                  <c:v>г.Нур-Султан</c:v>
                </c:pt>
                <c:pt idx="13">
                  <c:v>Костанайская область</c:v>
                </c:pt>
                <c:pt idx="14">
                  <c:v>ВКО</c:v>
                </c:pt>
                <c:pt idx="15">
                  <c:v>г.Алматы</c:v>
                </c:pt>
              </c:strCache>
            </c:strRef>
          </c:cat>
          <c:val>
            <c:numRef>
              <c:f>Лист4!$B$26:$B$41</c:f>
              <c:numCache>
                <c:formatCode>_-* #\ ##0_р_._-;\-* #\ ##0_р_._-;_-* "-"??_р_._-;_-@_-</c:formatCode>
                <c:ptCount val="16"/>
                <c:pt idx="0">
                  <c:v>19755000</c:v>
                </c:pt>
                <c:pt idx="1">
                  <c:v>22368000</c:v>
                </c:pt>
                <c:pt idx="2">
                  <c:v>73000000</c:v>
                </c:pt>
                <c:pt idx="3">
                  <c:v>90000000</c:v>
                </c:pt>
                <c:pt idx="4">
                  <c:v>100000000</c:v>
                </c:pt>
                <c:pt idx="5">
                  <c:v>175000000</c:v>
                </c:pt>
                <c:pt idx="6">
                  <c:v>188114570</c:v>
                </c:pt>
                <c:pt idx="7">
                  <c:v>223258660</c:v>
                </c:pt>
                <c:pt idx="8">
                  <c:v>230640400</c:v>
                </c:pt>
                <c:pt idx="9">
                  <c:v>284127300</c:v>
                </c:pt>
                <c:pt idx="10">
                  <c:v>416151000</c:v>
                </c:pt>
                <c:pt idx="11">
                  <c:v>419000000</c:v>
                </c:pt>
                <c:pt idx="12">
                  <c:v>424886100</c:v>
                </c:pt>
                <c:pt idx="13">
                  <c:v>615541060</c:v>
                </c:pt>
                <c:pt idx="14">
                  <c:v>983791378</c:v>
                </c:pt>
                <c:pt idx="15">
                  <c:v>1005102220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695248"/>
        <c:axId val="-1923703952"/>
      </c:barChart>
      <c:catAx>
        <c:axId val="-1923695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703952"/>
        <c:crosses val="autoZero"/>
        <c:auto val="1"/>
        <c:lblAlgn val="ctr"/>
        <c:lblOffset val="100"/>
        <c:noMultiLvlLbl val="0"/>
      </c:catAx>
      <c:valAx>
        <c:axId val="-192370395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23695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АО "Народный Банк Казахастана"</c:v>
                </c:pt>
                <c:pt idx="1">
                  <c:v>АО "Bank RBK"</c:v>
                </c:pt>
                <c:pt idx="2">
                  <c:v>ДБ АО "Банк ВТБ Казахстан"</c:v>
                </c:pt>
                <c:pt idx="3">
                  <c:v>АО "АТФБанк"</c:v>
                </c:pt>
                <c:pt idx="4">
                  <c:v>АО "ForteBank"</c:v>
                </c:pt>
                <c:pt idx="5">
                  <c:v>АО "Евразийский банк"</c:v>
                </c:pt>
                <c:pt idx="6">
                  <c:v>АО ДБ "Альфа Банк"</c:v>
                </c:pt>
                <c:pt idx="7">
                  <c:v>АО "Банк ЦентрКредит"</c:v>
                </c:pt>
                <c:pt idx="8">
                  <c:v>ДБ АО "Сбербанк"</c:v>
                </c:pt>
                <c:pt idx="9">
                  <c:v>First Heartland Jysan Bank</c:v>
                </c:pt>
                <c:pt idx="10">
                  <c:v>АО "Нурбанк"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11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41634064"/>
        <c:axId val="-1841627536"/>
      </c:barChart>
      <c:catAx>
        <c:axId val="-184163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841627536"/>
        <c:crosses val="autoZero"/>
        <c:auto val="1"/>
        <c:lblAlgn val="ctr"/>
        <c:lblOffset val="100"/>
        <c:noMultiLvlLbl val="0"/>
      </c:catAx>
      <c:valAx>
        <c:axId val="-184162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4163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Лист5.!$L$3:$L$13</c:f>
              <c:strCache>
                <c:ptCount val="11"/>
                <c:pt idx="0">
                  <c:v>АО "Народный Банк Казахастана"</c:v>
                </c:pt>
                <c:pt idx="1">
                  <c:v>АО "ForteBank"</c:v>
                </c:pt>
                <c:pt idx="2">
                  <c:v>ДБ АО "Банк ВТБ Казахстан"</c:v>
                </c:pt>
                <c:pt idx="3">
                  <c:v>АО "АТФБанк"</c:v>
                </c:pt>
                <c:pt idx="4">
                  <c:v>АО "Bank RBK"</c:v>
                </c:pt>
                <c:pt idx="5">
                  <c:v>АО "Банк ЦентрКредит"</c:v>
                </c:pt>
                <c:pt idx="6">
                  <c:v>ДБ АО "Сбербанк"</c:v>
                </c:pt>
                <c:pt idx="7">
                  <c:v>АО ДБ "Альфа Банк"</c:v>
                </c:pt>
                <c:pt idx="8">
                  <c:v>АО "Евразийский банк"</c:v>
                </c:pt>
                <c:pt idx="9">
                  <c:v>First Heartland Jysan Bank</c:v>
                </c:pt>
                <c:pt idx="10">
                  <c:v>АО "Нурбанк"</c:v>
                </c:pt>
              </c:strCache>
            </c:strRef>
          </c:cat>
          <c:val>
            <c:numRef>
              <c:f>Лист5.!$M$3:$M$13</c:f>
              <c:numCache>
                <c:formatCode>_-* #\ ##0_р_._-;\-* #\ ##0_р_._-;_-* "-"??_р_._-;_-@_-</c:formatCode>
                <c:ptCount val="11"/>
                <c:pt idx="0">
                  <c:v>61140400</c:v>
                </c:pt>
                <c:pt idx="1">
                  <c:v>108471381</c:v>
                </c:pt>
                <c:pt idx="2">
                  <c:v>172255000</c:v>
                </c:pt>
                <c:pt idx="3">
                  <c:v>247000000</c:v>
                </c:pt>
                <c:pt idx="4">
                  <c:v>250000000</c:v>
                </c:pt>
                <c:pt idx="5">
                  <c:v>337443420</c:v>
                </c:pt>
                <c:pt idx="6">
                  <c:v>497665767</c:v>
                </c:pt>
                <c:pt idx="7">
                  <c:v>707519951</c:v>
                </c:pt>
                <c:pt idx="8">
                  <c:v>845000000</c:v>
                </c:pt>
                <c:pt idx="9">
                  <c:v>857757000</c:v>
                </c:pt>
                <c:pt idx="10">
                  <c:v>1186482769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23689264"/>
        <c:axId val="-1923702320"/>
      </c:barChart>
      <c:catAx>
        <c:axId val="-192368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23702320"/>
        <c:crosses val="autoZero"/>
        <c:auto val="1"/>
        <c:lblAlgn val="ctr"/>
        <c:lblOffset val="100"/>
        <c:noMultiLvlLbl val="0"/>
      </c:catAx>
      <c:valAx>
        <c:axId val="-192370232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92368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2020г.'!$A$3:$A$9</c:f>
              <c:strCache>
                <c:ptCount val="7"/>
                <c:pt idx="0">
                  <c:v>Акмолинская область</c:v>
                </c:pt>
                <c:pt idx="1">
                  <c:v>СКО</c:v>
                </c:pt>
                <c:pt idx="2">
                  <c:v>г.Алматы</c:v>
                </c:pt>
                <c:pt idx="3">
                  <c:v>г.Нур-Султан</c:v>
                </c:pt>
                <c:pt idx="4">
                  <c:v>Актюбинская область</c:v>
                </c:pt>
                <c:pt idx="5">
                  <c:v>ВКО</c:v>
                </c:pt>
                <c:pt idx="6">
                  <c:v>Костанайская область</c:v>
                </c:pt>
              </c:strCache>
            </c:strRef>
          </c:cat>
          <c:val>
            <c:numRef>
              <c:f>'Одобренные РФ 2020г.'!$B$3:$B$9</c:f>
              <c:numCache>
                <c:formatCode>#,##0</c:formatCode>
                <c:ptCount val="7"/>
                <c:pt idx="0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>
                  <c:v>2</c:v>
                </c:pt>
                <c:pt idx="5" formatCode="General">
                  <c:v>2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3700688"/>
        <c:axId val="-1923693072"/>
      </c:barChart>
      <c:catAx>
        <c:axId val="-1923700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1923693072"/>
        <c:crosses val="autoZero"/>
        <c:auto val="1"/>
        <c:lblAlgn val="ctr"/>
        <c:lblOffset val="100"/>
        <c:noMultiLvlLbl val="0"/>
      </c:catAx>
      <c:valAx>
        <c:axId val="-19236930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92370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23199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830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816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</a:t>
            </a:r>
            <a:r>
              <a:rPr lang="ru-RU" altLang="en-US" sz="800" b="1"/>
              <a:t>по </a:t>
            </a:r>
            <a:r>
              <a:rPr lang="ru-RU" altLang="en-US" sz="800" b="1" smtClean="0"/>
              <a:t>01.10.2021г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03387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148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134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12,2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</a:t>
            </a:r>
            <a:r>
              <a:rPr lang="ru-RU" altLang="en-US" sz="800" b="1" dirty="0" smtClean="0"/>
              <a:t>01.10.202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816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50,5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23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01.10.202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06923"/>
              </p:ext>
            </p:extLst>
          </p:nvPr>
        </p:nvGraphicFramePr>
        <p:xfrm>
          <a:off x="160024" y="998748"/>
          <a:ext cx="4720266" cy="326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528581"/>
              </p:ext>
            </p:extLst>
          </p:nvPr>
        </p:nvGraphicFramePr>
        <p:xfrm>
          <a:off x="4516656" y="845165"/>
          <a:ext cx="4524157" cy="357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01.10.202</a:t>
            </a:r>
            <a:r>
              <a:rPr lang="en-US" altLang="en-US" sz="900" b="1" dirty="0"/>
              <a:t>1</a:t>
            </a:r>
            <a:r>
              <a:rPr lang="ru-RU" altLang="en-US" sz="9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11030"/>
              </p:ext>
            </p:extLst>
          </p:nvPr>
        </p:nvGraphicFramePr>
        <p:xfrm>
          <a:off x="323850" y="915988"/>
          <a:ext cx="4160871" cy="370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43977"/>
              </p:ext>
            </p:extLst>
          </p:nvPr>
        </p:nvGraphicFramePr>
        <p:xfrm>
          <a:off x="4982729" y="758031"/>
          <a:ext cx="3704071" cy="37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ВКО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01.10.202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48409"/>
              </p:ext>
            </p:extLst>
          </p:nvPr>
        </p:nvGraphicFramePr>
        <p:xfrm>
          <a:off x="0" y="964502"/>
          <a:ext cx="4507674" cy="335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717755"/>
              </p:ext>
            </p:extLst>
          </p:nvPr>
        </p:nvGraphicFramePr>
        <p:xfrm>
          <a:off x="4685208" y="915988"/>
          <a:ext cx="4232119" cy="336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</a:t>
            </a:r>
            <a:r>
              <a:rPr lang="ru-RU" altLang="en-US" sz="800" b="1" dirty="0" smtClean="0"/>
              <a:t>01.</a:t>
            </a:r>
            <a:r>
              <a:rPr lang="ru-RU" altLang="en-US" sz="800" b="1" dirty="0" smtClean="0"/>
              <a:t>10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 «</a:t>
            </a:r>
            <a:r>
              <a:rPr lang="en-US" sz="1100" dirty="0" smtClean="0"/>
              <a:t>First Heartland </a:t>
            </a:r>
            <a:r>
              <a:rPr lang="en-US" sz="1100" dirty="0" err="1" smtClean="0"/>
              <a:t>Jysan</a:t>
            </a:r>
            <a:r>
              <a:rPr lang="en-US" sz="1100" dirty="0" smtClean="0"/>
              <a:t> Bank</a:t>
            </a:r>
            <a:r>
              <a:rPr lang="ru-RU" sz="1100" dirty="0" smtClean="0"/>
              <a:t>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сумме-</a:t>
            </a:r>
            <a:r>
              <a:rPr lang="ru-RU" sz="1100" dirty="0">
                <a:solidFill>
                  <a:prstClr val="black"/>
                </a:solidFill>
              </a:rPr>
              <a:t>АО </a:t>
            </a:r>
            <a:r>
              <a:rPr lang="ru-RU" sz="1100" dirty="0" smtClean="0">
                <a:solidFill>
                  <a:prstClr val="black"/>
                </a:solidFill>
              </a:rPr>
              <a:t>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>
                <a:solidFill>
                  <a:prstClr val="black"/>
                </a:solidFill>
                <a:cs typeface="Times New Roman" pitchFamily="18" charset="0"/>
              </a:rPr>
              <a:t>«</a:t>
            </a:r>
            <a:r>
              <a:rPr lang="en-US" sz="1100" dirty="0">
                <a:solidFill>
                  <a:prstClr val="black"/>
                </a:solidFill>
              </a:rPr>
              <a:t>First Heartland </a:t>
            </a:r>
            <a:r>
              <a:rPr lang="en-US" sz="1100" dirty="0" err="1">
                <a:solidFill>
                  <a:prstClr val="black"/>
                </a:solidFill>
              </a:rPr>
              <a:t>Jysan</a:t>
            </a:r>
            <a:r>
              <a:rPr lang="en-US" sz="1100" dirty="0">
                <a:solidFill>
                  <a:prstClr val="black"/>
                </a:solidFill>
              </a:rPr>
              <a:t> Bank</a:t>
            </a:r>
            <a:r>
              <a:rPr lang="ru-RU" sz="1100" dirty="0">
                <a:solidFill>
                  <a:prstClr val="black"/>
                </a:solidFill>
              </a:rPr>
              <a:t>»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166935"/>
              </p:ext>
            </p:extLst>
          </p:nvPr>
        </p:nvGraphicFramePr>
        <p:xfrm>
          <a:off x="-102393" y="1054101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72311"/>
              </p:ext>
            </p:extLst>
          </p:nvPr>
        </p:nvGraphicFramePr>
        <p:xfrm>
          <a:off x="4283969" y="1054101"/>
          <a:ext cx="468382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</a:t>
            </a:r>
            <a:r>
              <a:rPr lang="ru-RU" altLang="en-US" sz="800" b="1" dirty="0" smtClean="0"/>
              <a:t>10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</a:t>
            </a:r>
            <a:r>
              <a:rPr lang="ru-RU" sz="1100" dirty="0" smtClean="0">
                <a:cs typeface="Times New Roman" pitchFamily="18" charset="0"/>
              </a:rPr>
              <a:t>10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14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599млн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256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29859"/>
              </p:ext>
            </p:extLst>
          </p:nvPr>
        </p:nvGraphicFramePr>
        <p:xfrm>
          <a:off x="-3549" y="1079149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444737"/>
              </p:ext>
            </p:extLst>
          </p:nvPr>
        </p:nvGraphicFramePr>
        <p:xfrm>
          <a:off x="4499992" y="1114126"/>
          <a:ext cx="4968552" cy="308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</a:t>
            </a:r>
            <a:r>
              <a:rPr lang="ru-RU" altLang="en-US" sz="800" b="1" dirty="0" smtClean="0"/>
              <a:t>10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АО «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Банк </a:t>
            </a:r>
            <a:r>
              <a:rPr lang="ru-RU" sz="1100" dirty="0" err="1" smtClean="0">
                <a:solidFill>
                  <a:srgbClr val="000000"/>
                </a:solidFill>
                <a:latin typeface="Century Gothic"/>
              </a:rPr>
              <a:t>ЦентрКредит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63239"/>
              </p:ext>
            </p:extLst>
          </p:nvPr>
        </p:nvGraphicFramePr>
        <p:xfrm>
          <a:off x="-1" y="1306512"/>
          <a:ext cx="3995937" cy="284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343142"/>
              </p:ext>
            </p:extLst>
          </p:nvPr>
        </p:nvGraphicFramePr>
        <p:xfrm>
          <a:off x="4265060" y="1254843"/>
          <a:ext cx="4725458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816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50,5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23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698614"/>
              </p:ext>
            </p:extLst>
          </p:nvPr>
        </p:nvGraphicFramePr>
        <p:xfrm>
          <a:off x="467544" y="771549"/>
          <a:ext cx="8424936" cy="360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9221</TotalTime>
  <Words>399</Words>
  <Application>Microsoft Office PowerPoint</Application>
  <PresentationFormat>Экран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989</cp:revision>
  <cp:lastPrinted>2020-02-11T07:16:18Z</cp:lastPrinted>
  <dcterms:created xsi:type="dcterms:W3CDTF">2017-09-15T07:18:06Z</dcterms:created>
  <dcterms:modified xsi:type="dcterms:W3CDTF">2021-10-07T08:46:25Z</dcterms:modified>
</cp:coreProperties>
</file>